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753600" cy="7315200"/>
  <p:notesSz cx="6858000" cy="9144000"/>
  <p:embeddedFontLst>
    <p:embeddedFont>
      <p:font typeface="Gotham 1" charset="1" panose="02000604040000020004"/>
      <p:regular r:id="rId15"/>
    </p:embeddedFont>
    <p:embeddedFont>
      <p:font typeface="Gotham 2" charset="1" panose="00000000000000000000"/>
      <p:regular r:id="rId16"/>
    </p:embeddedFont>
    <p:embeddedFont>
      <p:font typeface="Gotham 3" charset="1" panose="00000000000000000000"/>
      <p:regular r:id="rId17"/>
    </p:embeddedFont>
    <p:embeddedFont>
      <p:font typeface="Inter" charset="1" panose="020B0502030000000004"/>
      <p:regular r:id="rId18"/>
    </p:embeddedFont>
    <p:embeddedFont>
      <p:font typeface="Arial Bold Italics" charset="1" panose="020B0704020202090204"/>
      <p:regular r:id="rId19"/>
    </p:embeddedFont>
    <p:embeddedFont>
      <p:font typeface="Inter Bold" charset="1" panose="020B0802030000000004"/>
      <p:regular r:id="rId20"/>
    </p:embeddedFont>
    <p:embeddedFont>
      <p:font typeface="Gotham 4" charset="1" panose="0200080404000002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jpeg" Type="http://schemas.openxmlformats.org/officeDocument/2006/relationships/image"/><Relationship Id="rId9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jpeg" Type="http://schemas.openxmlformats.org/officeDocument/2006/relationships/image"/><Relationship Id="rId9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22.jpeg" Type="http://schemas.openxmlformats.org/officeDocument/2006/relationships/image"/><Relationship Id="rId7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5.png" Type="http://schemas.openxmlformats.org/officeDocument/2006/relationships/image"/><Relationship Id="rId7" Target="../media/image2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jpeg" Type="http://schemas.openxmlformats.org/officeDocument/2006/relationships/image"/><Relationship Id="rId7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29.jpeg" Type="http://schemas.openxmlformats.org/officeDocument/2006/relationships/image"/><Relationship Id="rId9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369804" y="2744465"/>
            <a:ext cx="8925089" cy="3436159"/>
          </a:xfrm>
          <a:custGeom>
            <a:avLst/>
            <a:gdLst/>
            <a:ahLst/>
            <a:cxnLst/>
            <a:rect r="r" b="b" t="t" l="l"/>
            <a:pathLst>
              <a:path h="3436159" w="8925089">
                <a:moveTo>
                  <a:pt x="0" y="0"/>
                </a:moveTo>
                <a:lnTo>
                  <a:pt x="8925089" y="0"/>
                </a:lnTo>
                <a:lnTo>
                  <a:pt x="8925089" y="3436159"/>
                </a:lnTo>
                <a:lnTo>
                  <a:pt x="0" y="34361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-177989"/>
            <a:ext cx="1385533" cy="7671178"/>
            <a:chOff x="0" y="0"/>
            <a:chExt cx="513160" cy="28411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13160" cy="2841177"/>
            </a:xfrm>
            <a:custGeom>
              <a:avLst/>
              <a:gdLst/>
              <a:ahLst/>
              <a:cxnLst/>
              <a:rect r="r" b="b" t="t" l="l"/>
              <a:pathLst>
                <a:path h="2841177" w="513160">
                  <a:moveTo>
                    <a:pt x="0" y="0"/>
                  </a:moveTo>
                  <a:lnTo>
                    <a:pt x="513160" y="0"/>
                  </a:lnTo>
                  <a:lnTo>
                    <a:pt x="513160" y="2841177"/>
                  </a:lnTo>
                  <a:lnTo>
                    <a:pt x="0" y="2841177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13160" cy="2879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8157129" y="731520"/>
            <a:ext cx="864951" cy="864951"/>
          </a:xfrm>
          <a:custGeom>
            <a:avLst/>
            <a:gdLst/>
            <a:ahLst/>
            <a:cxnLst/>
            <a:rect r="r" b="b" t="t" l="l"/>
            <a:pathLst>
              <a:path h="864951" w="864951">
                <a:moveTo>
                  <a:pt x="0" y="0"/>
                </a:moveTo>
                <a:lnTo>
                  <a:pt x="864951" y="0"/>
                </a:lnTo>
                <a:lnTo>
                  <a:pt x="864951" y="864951"/>
                </a:lnTo>
                <a:lnTo>
                  <a:pt x="0" y="8649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8799662" y="2492757"/>
            <a:ext cx="1907875" cy="1907875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746468" y="2684044"/>
            <a:ext cx="762650" cy="762650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7838358" y="5560418"/>
            <a:ext cx="1624375" cy="1347790"/>
          </a:xfrm>
          <a:custGeom>
            <a:avLst/>
            <a:gdLst/>
            <a:ahLst/>
            <a:cxnLst/>
            <a:rect r="r" b="b" t="t" l="l"/>
            <a:pathLst>
              <a:path h="1347790" w="1624375">
                <a:moveTo>
                  <a:pt x="0" y="0"/>
                </a:moveTo>
                <a:lnTo>
                  <a:pt x="1624375" y="0"/>
                </a:lnTo>
                <a:lnTo>
                  <a:pt x="1624375" y="1347790"/>
                </a:lnTo>
                <a:lnTo>
                  <a:pt x="0" y="13477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09119" y="815380"/>
            <a:ext cx="2957632" cy="640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Gotham 1"/>
                <a:ea typeface="Gotham 1"/>
                <a:cs typeface="Gotham 1"/>
                <a:sym typeface="Gotham 1"/>
              </a:rPr>
              <a:t>The Better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Gotham 1"/>
                <a:ea typeface="Gotham 1"/>
                <a:cs typeface="Gotham 1"/>
                <a:sym typeface="Gotham 1"/>
              </a:rPr>
              <a:t>Speakers Series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71263" y="3519570"/>
            <a:ext cx="5512961" cy="186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18"/>
              </a:lnSpc>
            </a:pPr>
            <a:r>
              <a:rPr lang="en-US" sz="6098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SELECTING YOUR TOPIC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982518" y="1282598"/>
            <a:ext cx="7509887" cy="4750004"/>
          </a:xfrm>
          <a:custGeom>
            <a:avLst/>
            <a:gdLst/>
            <a:ahLst/>
            <a:cxnLst/>
            <a:rect r="r" b="b" t="t" l="l"/>
            <a:pathLst>
              <a:path h="4750004" w="7509887">
                <a:moveTo>
                  <a:pt x="0" y="0"/>
                </a:moveTo>
                <a:lnTo>
                  <a:pt x="7509887" y="0"/>
                </a:lnTo>
                <a:lnTo>
                  <a:pt x="7509887" y="4750004"/>
                </a:lnTo>
                <a:lnTo>
                  <a:pt x="0" y="4750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-5400000">
            <a:off x="4783889" y="1794956"/>
            <a:ext cx="8476382" cy="2564106"/>
          </a:xfrm>
          <a:custGeom>
            <a:avLst/>
            <a:gdLst/>
            <a:ahLst/>
            <a:cxnLst/>
            <a:rect r="r" b="b" t="t" l="l"/>
            <a:pathLst>
              <a:path h="2564106" w="8476382">
                <a:moveTo>
                  <a:pt x="8476382" y="2564106"/>
                </a:moveTo>
                <a:lnTo>
                  <a:pt x="0" y="2564106"/>
                </a:lnTo>
                <a:lnTo>
                  <a:pt x="0" y="0"/>
                </a:lnTo>
                <a:lnTo>
                  <a:pt x="8476382" y="0"/>
                </a:lnTo>
                <a:lnTo>
                  <a:pt x="8476382" y="256410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17888" y="2604404"/>
            <a:ext cx="5521176" cy="2809753"/>
            <a:chOff x="0" y="0"/>
            <a:chExt cx="7361568" cy="374633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3158" cy="500743"/>
            </a:xfrm>
            <a:custGeom>
              <a:avLst/>
              <a:gdLst/>
              <a:ahLst/>
              <a:cxnLst/>
              <a:rect r="r" b="b" t="t" l="l"/>
              <a:pathLst>
                <a:path h="500743" w="443158">
                  <a:moveTo>
                    <a:pt x="0" y="0"/>
                  </a:moveTo>
                  <a:lnTo>
                    <a:pt x="443158" y="0"/>
                  </a:lnTo>
                  <a:lnTo>
                    <a:pt x="443158" y="500743"/>
                  </a:lnTo>
                  <a:lnTo>
                    <a:pt x="0" y="500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755599" y="0"/>
              <a:ext cx="6605969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Gotham 2"/>
                  <a:ea typeface="Gotham 2"/>
                  <a:cs typeface="Gotham 2"/>
                  <a:sym typeface="Gotham 2"/>
                </a:rPr>
                <a:t>Personal Experience</a:t>
              </a:r>
            </a:p>
          </p:txBody>
        </p:sp>
        <p:sp>
          <p:nvSpPr>
            <p:cNvPr name="Freeform 7" id="7"/>
            <p:cNvSpPr/>
            <p:nvPr/>
          </p:nvSpPr>
          <p:spPr>
            <a:xfrm flipH="false" flipV="false" rot="0">
              <a:off x="0" y="1622797"/>
              <a:ext cx="443158" cy="500743"/>
            </a:xfrm>
            <a:custGeom>
              <a:avLst/>
              <a:gdLst/>
              <a:ahLst/>
              <a:cxnLst/>
              <a:rect r="r" b="b" t="t" l="l"/>
              <a:pathLst>
                <a:path h="500743" w="443158">
                  <a:moveTo>
                    <a:pt x="0" y="0"/>
                  </a:moveTo>
                  <a:lnTo>
                    <a:pt x="443158" y="0"/>
                  </a:lnTo>
                  <a:lnTo>
                    <a:pt x="443158" y="500743"/>
                  </a:lnTo>
                  <a:lnTo>
                    <a:pt x="0" y="500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755599" y="1622797"/>
              <a:ext cx="6605969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Gotham 2"/>
                  <a:ea typeface="Gotham 2"/>
                  <a:cs typeface="Gotham 2"/>
                  <a:sym typeface="Gotham 2"/>
                </a:rPr>
                <a:t>Career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811399"/>
              <a:ext cx="443158" cy="500743"/>
            </a:xfrm>
            <a:custGeom>
              <a:avLst/>
              <a:gdLst/>
              <a:ahLst/>
              <a:cxnLst/>
              <a:rect r="r" b="b" t="t" l="l"/>
              <a:pathLst>
                <a:path h="500743" w="443158">
                  <a:moveTo>
                    <a:pt x="0" y="0"/>
                  </a:moveTo>
                  <a:lnTo>
                    <a:pt x="443158" y="0"/>
                  </a:lnTo>
                  <a:lnTo>
                    <a:pt x="443158" y="500743"/>
                  </a:lnTo>
                  <a:lnTo>
                    <a:pt x="0" y="500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755599" y="811399"/>
              <a:ext cx="6605969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Gotham 2"/>
                  <a:ea typeface="Gotham 2"/>
                  <a:cs typeface="Gotham 2"/>
                  <a:sym typeface="Gotham 2"/>
                </a:rPr>
                <a:t>Interests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2434196"/>
              <a:ext cx="443158" cy="500743"/>
            </a:xfrm>
            <a:custGeom>
              <a:avLst/>
              <a:gdLst/>
              <a:ahLst/>
              <a:cxnLst/>
              <a:rect r="r" b="b" t="t" l="l"/>
              <a:pathLst>
                <a:path h="500743" w="443158">
                  <a:moveTo>
                    <a:pt x="0" y="0"/>
                  </a:moveTo>
                  <a:lnTo>
                    <a:pt x="443158" y="0"/>
                  </a:lnTo>
                  <a:lnTo>
                    <a:pt x="443158" y="500743"/>
                  </a:lnTo>
                  <a:lnTo>
                    <a:pt x="0" y="500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755599" y="2434196"/>
              <a:ext cx="6605969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Gotham 2"/>
                  <a:ea typeface="Gotham 2"/>
                  <a:cs typeface="Gotham 2"/>
                  <a:sym typeface="Gotham 2"/>
                </a:rPr>
                <a:t>Famiy</a:t>
              </a:r>
            </a:p>
          </p:txBody>
        </p:sp>
        <p:sp>
          <p:nvSpPr>
            <p:cNvPr name="Freeform 13" id="13"/>
            <p:cNvSpPr/>
            <p:nvPr/>
          </p:nvSpPr>
          <p:spPr>
            <a:xfrm flipH="false" flipV="false" rot="0">
              <a:off x="0" y="3245595"/>
              <a:ext cx="443158" cy="500743"/>
            </a:xfrm>
            <a:custGeom>
              <a:avLst/>
              <a:gdLst/>
              <a:ahLst/>
              <a:cxnLst/>
              <a:rect r="r" b="b" t="t" l="l"/>
              <a:pathLst>
                <a:path h="500743" w="443158">
                  <a:moveTo>
                    <a:pt x="0" y="0"/>
                  </a:moveTo>
                  <a:lnTo>
                    <a:pt x="443158" y="0"/>
                  </a:lnTo>
                  <a:lnTo>
                    <a:pt x="443158" y="500743"/>
                  </a:lnTo>
                  <a:lnTo>
                    <a:pt x="0" y="500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755599" y="3245595"/>
              <a:ext cx="6605969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Gotham 2"/>
                  <a:ea typeface="Gotham 2"/>
                  <a:cs typeface="Gotham 2"/>
                  <a:sym typeface="Gotham 2"/>
                </a:rPr>
                <a:t>Education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939756" y="2604404"/>
            <a:ext cx="1220638" cy="1220638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-1082023" y="6633896"/>
            <a:ext cx="1813543" cy="1813543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3678476" y="3433519"/>
            <a:ext cx="3150161" cy="3150161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4953" t="0" r="-24953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917888" y="1835595"/>
            <a:ext cx="5893911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772432"/>
                </a:solidFill>
                <a:latin typeface="Gotham 2"/>
                <a:ea typeface="Gotham 2"/>
                <a:cs typeface="Gotham 2"/>
                <a:sym typeface="Gotham 2"/>
              </a:rPr>
              <a:t>TWO RESOURCES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380916" y="544925"/>
            <a:ext cx="1157018" cy="960010"/>
          </a:xfrm>
          <a:custGeom>
            <a:avLst/>
            <a:gdLst/>
            <a:ahLst/>
            <a:cxnLst/>
            <a:rect r="r" b="b" t="t" l="l"/>
            <a:pathLst>
              <a:path h="960010" w="1157018">
                <a:moveTo>
                  <a:pt x="0" y="0"/>
                </a:moveTo>
                <a:lnTo>
                  <a:pt x="1157017" y="0"/>
                </a:lnTo>
                <a:lnTo>
                  <a:pt x="1157017" y="960010"/>
                </a:lnTo>
                <a:lnTo>
                  <a:pt x="0" y="9600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557104">
            <a:off x="4280608" y="-631995"/>
            <a:ext cx="8083514" cy="5112822"/>
          </a:xfrm>
          <a:custGeom>
            <a:avLst/>
            <a:gdLst/>
            <a:ahLst/>
            <a:cxnLst/>
            <a:rect r="r" b="b" t="t" l="l"/>
            <a:pathLst>
              <a:path h="5112822" w="8083514">
                <a:moveTo>
                  <a:pt x="0" y="0"/>
                </a:moveTo>
                <a:lnTo>
                  <a:pt x="8083514" y="0"/>
                </a:lnTo>
                <a:lnTo>
                  <a:pt x="8083514" y="5112822"/>
                </a:lnTo>
                <a:lnTo>
                  <a:pt x="0" y="51128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-5400000">
            <a:off x="3592026" y="2626095"/>
            <a:ext cx="8925089" cy="3436159"/>
          </a:xfrm>
          <a:custGeom>
            <a:avLst/>
            <a:gdLst/>
            <a:ahLst/>
            <a:cxnLst/>
            <a:rect r="r" b="b" t="t" l="l"/>
            <a:pathLst>
              <a:path h="3436159" w="8925089">
                <a:moveTo>
                  <a:pt x="0" y="3436160"/>
                </a:moveTo>
                <a:lnTo>
                  <a:pt x="8925089" y="3436160"/>
                </a:lnTo>
                <a:lnTo>
                  <a:pt x="8925089" y="0"/>
                </a:lnTo>
                <a:lnTo>
                  <a:pt x="0" y="0"/>
                </a:lnTo>
                <a:lnTo>
                  <a:pt x="0" y="343616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356150" y="2373911"/>
            <a:ext cx="1205478" cy="1205478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953065" y="6583680"/>
            <a:ext cx="1906130" cy="1906130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60120" y="2993036"/>
            <a:ext cx="3992880" cy="395958"/>
            <a:chOff x="0" y="0"/>
            <a:chExt cx="5323840" cy="52794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27944" cy="527944"/>
            </a:xfrm>
            <a:custGeom>
              <a:avLst/>
              <a:gdLst/>
              <a:ahLst/>
              <a:cxnLst/>
              <a:rect r="r" b="b" t="t" l="l"/>
              <a:pathLst>
                <a:path h="527944" w="527944">
                  <a:moveTo>
                    <a:pt x="0" y="0"/>
                  </a:moveTo>
                  <a:lnTo>
                    <a:pt x="527944" y="0"/>
                  </a:lnTo>
                  <a:lnTo>
                    <a:pt x="527944" y="527944"/>
                  </a:lnTo>
                  <a:lnTo>
                    <a:pt x="0" y="527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150663" y="0"/>
              <a:ext cx="4173177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E243C"/>
                  </a:solidFill>
                  <a:latin typeface="Gotham 3"/>
                  <a:ea typeface="Gotham 3"/>
                  <a:cs typeface="Gotham 3"/>
                  <a:sym typeface="Gotham 3"/>
                </a:rPr>
                <a:t>Websites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60120" y="3602201"/>
            <a:ext cx="3992880" cy="395958"/>
            <a:chOff x="0" y="0"/>
            <a:chExt cx="5323840" cy="52794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7944" cy="527944"/>
            </a:xfrm>
            <a:custGeom>
              <a:avLst/>
              <a:gdLst/>
              <a:ahLst/>
              <a:cxnLst/>
              <a:rect r="r" b="b" t="t" l="l"/>
              <a:pathLst>
                <a:path h="527944" w="527944">
                  <a:moveTo>
                    <a:pt x="0" y="0"/>
                  </a:moveTo>
                  <a:lnTo>
                    <a:pt x="527944" y="0"/>
                  </a:lnTo>
                  <a:lnTo>
                    <a:pt x="527944" y="527944"/>
                  </a:lnTo>
                  <a:lnTo>
                    <a:pt x="0" y="527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1150663" y="0"/>
              <a:ext cx="4173177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E243C"/>
                  </a:solidFill>
                  <a:latin typeface="Gotham 3"/>
                  <a:ea typeface="Gotham 3"/>
                  <a:cs typeface="Gotham 3"/>
                  <a:sym typeface="Gotham 3"/>
                </a:rPr>
                <a:t>Books 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60120" y="4211366"/>
            <a:ext cx="3992880" cy="395958"/>
            <a:chOff x="0" y="0"/>
            <a:chExt cx="5323840" cy="52794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27944" cy="527944"/>
            </a:xfrm>
            <a:custGeom>
              <a:avLst/>
              <a:gdLst/>
              <a:ahLst/>
              <a:cxnLst/>
              <a:rect r="r" b="b" t="t" l="l"/>
              <a:pathLst>
                <a:path h="527944" w="527944">
                  <a:moveTo>
                    <a:pt x="0" y="0"/>
                  </a:moveTo>
                  <a:lnTo>
                    <a:pt x="527944" y="0"/>
                  </a:lnTo>
                  <a:lnTo>
                    <a:pt x="527944" y="527944"/>
                  </a:lnTo>
                  <a:lnTo>
                    <a:pt x="0" y="527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1150663" y="0"/>
              <a:ext cx="4173177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E243C"/>
                  </a:solidFill>
                  <a:latin typeface="Gotham 3"/>
                  <a:ea typeface="Gotham 3"/>
                  <a:cs typeface="Gotham 3"/>
                  <a:sym typeface="Gotham 3"/>
                </a:rPr>
                <a:t>Magazines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60120" y="4820531"/>
            <a:ext cx="3992880" cy="395958"/>
            <a:chOff x="0" y="0"/>
            <a:chExt cx="5323840" cy="52794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27944" cy="527944"/>
            </a:xfrm>
            <a:custGeom>
              <a:avLst/>
              <a:gdLst/>
              <a:ahLst/>
              <a:cxnLst/>
              <a:rect r="r" b="b" t="t" l="l"/>
              <a:pathLst>
                <a:path h="527944" w="527944">
                  <a:moveTo>
                    <a:pt x="0" y="0"/>
                  </a:moveTo>
                  <a:lnTo>
                    <a:pt x="527944" y="0"/>
                  </a:lnTo>
                  <a:lnTo>
                    <a:pt x="527944" y="527944"/>
                  </a:lnTo>
                  <a:lnTo>
                    <a:pt x="0" y="527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1150663" y="0"/>
              <a:ext cx="4173177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E243C"/>
                  </a:solidFill>
                  <a:latin typeface="Gotham 3"/>
                  <a:ea typeface="Gotham 3"/>
                  <a:cs typeface="Gotham 3"/>
                  <a:sym typeface="Gotham 3"/>
                </a:rPr>
                <a:t>Newspaper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3941712" y="2993036"/>
            <a:ext cx="3730752" cy="3730752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45356" t="0" r="-4456" b="0"/>
              </a:stretch>
            </a:blip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960120" y="2364386"/>
            <a:ext cx="3420828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772432"/>
                </a:solidFill>
                <a:latin typeface="Gotham 3"/>
                <a:ea typeface="Gotham 3"/>
                <a:cs typeface="Gotham 3"/>
                <a:sym typeface="Gotham 3"/>
              </a:rPr>
              <a:t>Reference Material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53065" y="1410169"/>
            <a:ext cx="5893911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TWO RESOURCES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491752" y="251515"/>
            <a:ext cx="1157018" cy="960010"/>
          </a:xfrm>
          <a:custGeom>
            <a:avLst/>
            <a:gdLst/>
            <a:ahLst/>
            <a:cxnLst/>
            <a:rect r="r" b="b" t="t" l="l"/>
            <a:pathLst>
              <a:path h="960010" w="1157018">
                <a:moveTo>
                  <a:pt x="0" y="0"/>
                </a:moveTo>
                <a:lnTo>
                  <a:pt x="1157018" y="0"/>
                </a:lnTo>
                <a:lnTo>
                  <a:pt x="1157018" y="960010"/>
                </a:lnTo>
                <a:lnTo>
                  <a:pt x="0" y="9600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781246" y="1161575"/>
            <a:ext cx="7463480" cy="4720651"/>
          </a:xfrm>
          <a:custGeom>
            <a:avLst/>
            <a:gdLst/>
            <a:ahLst/>
            <a:cxnLst/>
            <a:rect r="r" b="b" t="t" l="l"/>
            <a:pathLst>
              <a:path h="4720651" w="7463480">
                <a:moveTo>
                  <a:pt x="0" y="0"/>
                </a:moveTo>
                <a:lnTo>
                  <a:pt x="7463481" y="0"/>
                </a:lnTo>
                <a:lnTo>
                  <a:pt x="7463481" y="4720651"/>
                </a:lnTo>
                <a:lnTo>
                  <a:pt x="0" y="472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6557104">
            <a:off x="6185138" y="559263"/>
            <a:ext cx="8680917" cy="5490680"/>
          </a:xfrm>
          <a:custGeom>
            <a:avLst/>
            <a:gdLst/>
            <a:ahLst/>
            <a:cxnLst/>
            <a:rect r="r" b="b" t="t" l="l"/>
            <a:pathLst>
              <a:path h="5490680" w="8680917">
                <a:moveTo>
                  <a:pt x="8680917" y="0"/>
                </a:moveTo>
                <a:lnTo>
                  <a:pt x="0" y="0"/>
                </a:lnTo>
                <a:lnTo>
                  <a:pt x="0" y="5490680"/>
                </a:lnTo>
                <a:lnTo>
                  <a:pt x="8680917" y="5490680"/>
                </a:lnTo>
                <a:lnTo>
                  <a:pt x="868091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76897">
            <a:off x="-367205" y="4716096"/>
            <a:ext cx="10196505" cy="3925654"/>
          </a:xfrm>
          <a:custGeom>
            <a:avLst/>
            <a:gdLst/>
            <a:ahLst/>
            <a:cxnLst/>
            <a:rect r="r" b="b" t="t" l="l"/>
            <a:pathLst>
              <a:path h="3925654" w="10196505">
                <a:moveTo>
                  <a:pt x="0" y="3925654"/>
                </a:moveTo>
                <a:lnTo>
                  <a:pt x="10196506" y="3925654"/>
                </a:lnTo>
                <a:lnTo>
                  <a:pt x="10196506" y="0"/>
                </a:lnTo>
                <a:lnTo>
                  <a:pt x="0" y="0"/>
                </a:lnTo>
                <a:lnTo>
                  <a:pt x="0" y="392565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55132" y="-995362"/>
            <a:ext cx="1990725" cy="199072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624690" y="1911852"/>
            <a:ext cx="736229" cy="73622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729036" y="2363093"/>
            <a:ext cx="3730752" cy="3730752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4931" t="0" r="-24931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565876" y="1264152"/>
            <a:ext cx="5893911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GET INSPIRED!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452564" y="2279966"/>
            <a:ext cx="2276471" cy="2194560"/>
            <a:chOff x="0" y="0"/>
            <a:chExt cx="3035295" cy="2926080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54607" y="0"/>
              <a:ext cx="2926080" cy="2926080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DF74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60"/>
                  </a:lnSpc>
                </a:pPr>
                <a:r>
                  <a:rPr lang="en-US" sz="1800">
                    <a:solidFill>
                      <a:srgbClr val="000000"/>
                    </a:solidFill>
                    <a:latin typeface="Inter"/>
                    <a:ea typeface="Inter"/>
                    <a:cs typeface="Inter"/>
                    <a:sym typeface="Inter"/>
                  </a:rPr>
                  <a:t>o</a:t>
                </a:r>
              </a:p>
            </p:txBody>
          </p:sp>
        </p:grpSp>
        <p:sp>
          <p:nvSpPr>
            <p:cNvPr name="TextBox 18" id="18"/>
            <p:cNvSpPr txBox="true"/>
            <p:nvPr/>
          </p:nvSpPr>
          <p:spPr>
            <a:xfrm rot="0">
              <a:off x="0" y="543715"/>
              <a:ext cx="3035295" cy="16163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06"/>
                </a:lnSpc>
              </a:pPr>
              <a:r>
                <a:rPr lang="en-US" b="true" sz="3922" i="true">
                  <a:solidFill>
                    <a:srgbClr val="772432"/>
                  </a:solidFill>
                  <a:latin typeface="Arial Bold Italics"/>
                  <a:ea typeface="Arial Bold Italics"/>
                  <a:cs typeface="Arial Bold Italics"/>
                  <a:sym typeface="Arial Bold Italics"/>
                </a:rPr>
                <a:t>Write it down!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true" rot="76897">
            <a:off x="-214805" y="4868496"/>
            <a:ext cx="10196505" cy="3925654"/>
          </a:xfrm>
          <a:custGeom>
            <a:avLst/>
            <a:gdLst/>
            <a:ahLst/>
            <a:cxnLst/>
            <a:rect r="r" b="b" t="t" l="l"/>
            <a:pathLst>
              <a:path h="3925654" w="10196505">
                <a:moveTo>
                  <a:pt x="0" y="3925654"/>
                </a:moveTo>
                <a:lnTo>
                  <a:pt x="10196506" y="3925654"/>
                </a:lnTo>
                <a:lnTo>
                  <a:pt x="10196506" y="0"/>
                </a:lnTo>
                <a:lnTo>
                  <a:pt x="0" y="0"/>
                </a:lnTo>
                <a:lnTo>
                  <a:pt x="0" y="392565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05607" y="5871313"/>
            <a:ext cx="1157018" cy="960010"/>
          </a:xfrm>
          <a:custGeom>
            <a:avLst/>
            <a:gdLst/>
            <a:ahLst/>
            <a:cxnLst/>
            <a:rect r="r" b="b" t="t" l="l"/>
            <a:pathLst>
              <a:path h="960010" w="1157018">
                <a:moveTo>
                  <a:pt x="0" y="0"/>
                </a:moveTo>
                <a:lnTo>
                  <a:pt x="1157017" y="0"/>
                </a:lnTo>
                <a:lnTo>
                  <a:pt x="1157017" y="960010"/>
                </a:lnTo>
                <a:lnTo>
                  <a:pt x="0" y="9600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557104">
            <a:off x="6003705" y="693519"/>
            <a:ext cx="8083514" cy="5112822"/>
          </a:xfrm>
          <a:custGeom>
            <a:avLst/>
            <a:gdLst/>
            <a:ahLst/>
            <a:cxnLst/>
            <a:rect r="r" b="b" t="t" l="l"/>
            <a:pathLst>
              <a:path h="5112822" w="8083514">
                <a:moveTo>
                  <a:pt x="0" y="0"/>
                </a:moveTo>
                <a:lnTo>
                  <a:pt x="8083514" y="0"/>
                </a:lnTo>
                <a:lnTo>
                  <a:pt x="8083514" y="5112823"/>
                </a:lnTo>
                <a:lnTo>
                  <a:pt x="0" y="511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05165" y="-865388"/>
            <a:ext cx="10650627" cy="2449644"/>
          </a:xfrm>
          <a:custGeom>
            <a:avLst/>
            <a:gdLst/>
            <a:ahLst/>
            <a:cxnLst/>
            <a:rect r="r" b="b" t="t" l="l"/>
            <a:pathLst>
              <a:path h="2449644" w="10650627">
                <a:moveTo>
                  <a:pt x="0" y="0"/>
                </a:moveTo>
                <a:lnTo>
                  <a:pt x="10650627" y="0"/>
                </a:lnTo>
                <a:lnTo>
                  <a:pt x="10650627" y="2449644"/>
                </a:lnTo>
                <a:lnTo>
                  <a:pt x="0" y="24496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91231" y="1580806"/>
            <a:ext cx="1130849" cy="1130849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605165" y="2526751"/>
            <a:ext cx="1130849" cy="1130849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9304" y="700953"/>
            <a:ext cx="1157018" cy="960010"/>
          </a:xfrm>
          <a:custGeom>
            <a:avLst/>
            <a:gdLst/>
            <a:ahLst/>
            <a:cxnLst/>
            <a:rect r="r" b="b" t="t" l="l"/>
            <a:pathLst>
              <a:path h="960010" w="1157018">
                <a:moveTo>
                  <a:pt x="0" y="0"/>
                </a:moveTo>
                <a:lnTo>
                  <a:pt x="1157018" y="0"/>
                </a:lnTo>
                <a:lnTo>
                  <a:pt x="1157018" y="960010"/>
                </a:lnTo>
                <a:lnTo>
                  <a:pt x="0" y="9600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534794" y="5226845"/>
            <a:ext cx="6684013" cy="2157287"/>
            <a:chOff x="0" y="0"/>
            <a:chExt cx="4904058" cy="158280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139" y="0"/>
              <a:ext cx="4904071" cy="1582674"/>
            </a:xfrm>
            <a:custGeom>
              <a:avLst/>
              <a:gdLst/>
              <a:ahLst/>
              <a:cxnLst/>
              <a:rect r="r" b="b" t="t" l="l"/>
              <a:pathLst>
                <a:path h="1582674" w="4904071">
                  <a:moveTo>
                    <a:pt x="4887941" y="184404"/>
                  </a:moveTo>
                  <a:cubicBezTo>
                    <a:pt x="4887560" y="123444"/>
                    <a:pt x="4896958" y="6604"/>
                    <a:pt x="4896958" y="6604"/>
                  </a:cubicBezTo>
                  <a:lnTo>
                    <a:pt x="4752051" y="4318"/>
                  </a:lnTo>
                  <a:lnTo>
                    <a:pt x="4546565" y="14097"/>
                  </a:lnTo>
                  <a:cubicBezTo>
                    <a:pt x="4546565" y="14097"/>
                    <a:pt x="4212937" y="-1905"/>
                    <a:pt x="4181059" y="13081"/>
                  </a:cubicBezTo>
                  <a:cubicBezTo>
                    <a:pt x="4149056" y="28067"/>
                    <a:pt x="4083142" y="4318"/>
                    <a:pt x="4083142" y="4318"/>
                  </a:cubicBezTo>
                  <a:lnTo>
                    <a:pt x="920508" y="2413"/>
                  </a:lnTo>
                  <a:lnTo>
                    <a:pt x="629551" y="1651"/>
                  </a:lnTo>
                  <a:lnTo>
                    <a:pt x="402602" y="9525"/>
                  </a:lnTo>
                  <a:lnTo>
                    <a:pt x="138823" y="8763"/>
                  </a:lnTo>
                  <a:lnTo>
                    <a:pt x="38747" y="0"/>
                  </a:lnTo>
                  <a:cubicBezTo>
                    <a:pt x="22872" y="0"/>
                    <a:pt x="10045" y="12700"/>
                    <a:pt x="10045" y="28575"/>
                  </a:cubicBezTo>
                  <a:lnTo>
                    <a:pt x="26301" y="273685"/>
                  </a:lnTo>
                  <a:lnTo>
                    <a:pt x="8521" y="545084"/>
                  </a:lnTo>
                  <a:lnTo>
                    <a:pt x="6362" y="937006"/>
                  </a:lnTo>
                  <a:lnTo>
                    <a:pt x="14363" y="1115822"/>
                  </a:lnTo>
                  <a:cubicBezTo>
                    <a:pt x="14363" y="1115822"/>
                    <a:pt x="-10656" y="1156970"/>
                    <a:pt x="5346" y="1316990"/>
                  </a:cubicBezTo>
                  <a:cubicBezTo>
                    <a:pt x="21348" y="1477010"/>
                    <a:pt x="38620" y="1572260"/>
                    <a:pt x="38620" y="1572260"/>
                  </a:cubicBezTo>
                  <a:lnTo>
                    <a:pt x="122186" y="1572514"/>
                  </a:lnTo>
                  <a:lnTo>
                    <a:pt x="294906" y="1556004"/>
                  </a:lnTo>
                  <a:lnTo>
                    <a:pt x="521855" y="1573530"/>
                  </a:lnTo>
                  <a:lnTo>
                    <a:pt x="760488" y="1582674"/>
                  </a:lnTo>
                  <a:lnTo>
                    <a:pt x="895870" y="1557528"/>
                  </a:lnTo>
                  <a:lnTo>
                    <a:pt x="998105" y="1574800"/>
                  </a:lnTo>
                  <a:lnTo>
                    <a:pt x="4147912" y="1576705"/>
                  </a:lnTo>
                  <a:lnTo>
                    <a:pt x="4390863" y="1577340"/>
                  </a:lnTo>
                  <a:lnTo>
                    <a:pt x="4627718" y="1567688"/>
                  </a:lnTo>
                  <a:lnTo>
                    <a:pt x="4814027" y="1578483"/>
                  </a:lnTo>
                  <a:lnTo>
                    <a:pt x="4891497" y="1578737"/>
                  </a:lnTo>
                  <a:lnTo>
                    <a:pt x="4891878" y="1430782"/>
                  </a:lnTo>
                  <a:lnTo>
                    <a:pt x="4892132" y="1317117"/>
                  </a:lnTo>
                  <a:lnTo>
                    <a:pt x="4884258" y="1111631"/>
                  </a:lnTo>
                  <a:lnTo>
                    <a:pt x="4893148" y="943483"/>
                  </a:lnTo>
                  <a:lnTo>
                    <a:pt x="4894926" y="669671"/>
                  </a:lnTo>
                  <a:lnTo>
                    <a:pt x="4904070" y="422656"/>
                  </a:lnTo>
                  <a:cubicBezTo>
                    <a:pt x="4904070" y="422656"/>
                    <a:pt x="4888068" y="245110"/>
                    <a:pt x="4887687" y="184150"/>
                  </a:cubicBezTo>
                  <a:close/>
                </a:path>
              </a:pathLst>
            </a:custGeom>
            <a:blipFill>
              <a:blip r:embed="rId7"/>
              <a:stretch>
                <a:fillRect l="-5" t="-23210" r="-2" b="-2321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326322" y="6172139"/>
            <a:ext cx="2847322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216193" y="2673075"/>
            <a:ext cx="3420828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772432"/>
                </a:solidFill>
                <a:latin typeface="Gotham 3"/>
                <a:ea typeface="Gotham 3"/>
                <a:cs typeface="Gotham 3"/>
                <a:sym typeface="Gotham 3"/>
              </a:rPr>
              <a:t>Your Audience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16193" y="3239688"/>
            <a:ext cx="6138145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How many people? </a:t>
            </a:r>
          </a:p>
          <a:p>
            <a:pPr algn="l" marL="518160" indent="-25908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Age range? </a:t>
            </a:r>
          </a:p>
          <a:p>
            <a:pPr algn="l" marL="518160" indent="-25908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Familiar with the subject? </a:t>
            </a:r>
          </a:p>
          <a:p>
            <a:pPr algn="l" marL="518160" indent="-25908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Similar education, interests, backgrounds, and experiences?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68150" y="1865243"/>
            <a:ext cx="6974566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NARROW YOUR SELECTION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557104">
            <a:off x="6003705" y="693519"/>
            <a:ext cx="8083514" cy="5112822"/>
          </a:xfrm>
          <a:custGeom>
            <a:avLst/>
            <a:gdLst/>
            <a:ahLst/>
            <a:cxnLst/>
            <a:rect r="r" b="b" t="t" l="l"/>
            <a:pathLst>
              <a:path h="5112822" w="8083514">
                <a:moveTo>
                  <a:pt x="0" y="0"/>
                </a:moveTo>
                <a:lnTo>
                  <a:pt x="8083514" y="0"/>
                </a:lnTo>
                <a:lnTo>
                  <a:pt x="8083514" y="5112823"/>
                </a:lnTo>
                <a:lnTo>
                  <a:pt x="0" y="511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05165" y="-865388"/>
            <a:ext cx="10650627" cy="2449644"/>
          </a:xfrm>
          <a:custGeom>
            <a:avLst/>
            <a:gdLst/>
            <a:ahLst/>
            <a:cxnLst/>
            <a:rect r="r" b="b" t="t" l="l"/>
            <a:pathLst>
              <a:path h="2449644" w="10650627">
                <a:moveTo>
                  <a:pt x="0" y="0"/>
                </a:moveTo>
                <a:lnTo>
                  <a:pt x="10650627" y="0"/>
                </a:lnTo>
                <a:lnTo>
                  <a:pt x="10650627" y="2449644"/>
                </a:lnTo>
                <a:lnTo>
                  <a:pt x="0" y="24496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91231" y="1580806"/>
            <a:ext cx="1130849" cy="1130849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605165" y="2526751"/>
            <a:ext cx="1130849" cy="1130849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326322" y="6172139"/>
            <a:ext cx="2847322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Creating an Action Plan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027670" y="4057657"/>
            <a:ext cx="6539926" cy="1447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</a:p>
          <a:p>
            <a:pPr algn="l" marL="518160" indent="-25908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Does the event have a theme?</a:t>
            </a:r>
          </a:p>
          <a:p>
            <a:pPr algn="l" marL="518160" indent="-25908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When are you scheduled to speak?</a:t>
            </a:r>
          </a:p>
          <a:p>
            <a:pPr algn="l" marL="518160" indent="-25908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What will happen after your speech?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205047" y="3249931"/>
            <a:ext cx="3086516" cy="3086516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00" t="0" r="-2500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05047" y="1774516"/>
            <a:ext cx="6974566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NARROW YOUR SELECTION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91563" y="3638557"/>
            <a:ext cx="3420828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772432"/>
                </a:solidFill>
                <a:latin typeface="Gotham 3"/>
                <a:ea typeface="Gotham 3"/>
                <a:cs typeface="Gotham 3"/>
                <a:sym typeface="Gotham 3"/>
              </a:rPr>
              <a:t>The Occasion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7865062" y="5958834"/>
            <a:ext cx="1157018" cy="960010"/>
          </a:xfrm>
          <a:custGeom>
            <a:avLst/>
            <a:gdLst/>
            <a:ahLst/>
            <a:cxnLst/>
            <a:rect r="r" b="b" t="t" l="l"/>
            <a:pathLst>
              <a:path h="960010" w="1157018">
                <a:moveTo>
                  <a:pt x="0" y="0"/>
                </a:moveTo>
                <a:lnTo>
                  <a:pt x="1157018" y="0"/>
                </a:lnTo>
                <a:lnTo>
                  <a:pt x="1157018" y="960010"/>
                </a:lnTo>
                <a:lnTo>
                  <a:pt x="0" y="9600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982518" y="1282598"/>
            <a:ext cx="7509887" cy="4750004"/>
          </a:xfrm>
          <a:custGeom>
            <a:avLst/>
            <a:gdLst/>
            <a:ahLst/>
            <a:cxnLst/>
            <a:rect r="r" b="b" t="t" l="l"/>
            <a:pathLst>
              <a:path h="4750004" w="7509887">
                <a:moveTo>
                  <a:pt x="0" y="0"/>
                </a:moveTo>
                <a:lnTo>
                  <a:pt x="7509887" y="0"/>
                </a:lnTo>
                <a:lnTo>
                  <a:pt x="7509887" y="4750004"/>
                </a:lnTo>
                <a:lnTo>
                  <a:pt x="0" y="4750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-5400000">
            <a:off x="4783889" y="1794956"/>
            <a:ext cx="8476382" cy="2564106"/>
          </a:xfrm>
          <a:custGeom>
            <a:avLst/>
            <a:gdLst/>
            <a:ahLst/>
            <a:cxnLst/>
            <a:rect r="r" b="b" t="t" l="l"/>
            <a:pathLst>
              <a:path h="2564106" w="8476382">
                <a:moveTo>
                  <a:pt x="8476382" y="2564106"/>
                </a:moveTo>
                <a:lnTo>
                  <a:pt x="0" y="2564106"/>
                </a:lnTo>
                <a:lnTo>
                  <a:pt x="0" y="0"/>
                </a:lnTo>
                <a:lnTo>
                  <a:pt x="8476382" y="0"/>
                </a:lnTo>
                <a:lnTo>
                  <a:pt x="8476382" y="256410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17888" y="3214723"/>
            <a:ext cx="5521176" cy="1940998"/>
            <a:chOff x="0" y="0"/>
            <a:chExt cx="7361568" cy="25879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811399"/>
              <a:ext cx="443158" cy="500743"/>
            </a:xfrm>
            <a:custGeom>
              <a:avLst/>
              <a:gdLst/>
              <a:ahLst/>
              <a:cxnLst/>
              <a:rect r="r" b="b" t="t" l="l"/>
              <a:pathLst>
                <a:path h="500743" w="443158">
                  <a:moveTo>
                    <a:pt x="0" y="0"/>
                  </a:moveTo>
                  <a:lnTo>
                    <a:pt x="443158" y="0"/>
                  </a:lnTo>
                  <a:lnTo>
                    <a:pt x="443158" y="500743"/>
                  </a:lnTo>
                  <a:lnTo>
                    <a:pt x="0" y="500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755599" y="811399"/>
              <a:ext cx="6605969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Gotham 2"/>
                  <a:ea typeface="Gotham 2"/>
                  <a:cs typeface="Gotham 2"/>
                  <a:sym typeface="Gotham 2"/>
                </a:rPr>
                <a:t>Knowledge Base</a:t>
              </a:r>
            </a:p>
          </p:txBody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158" cy="500743"/>
            </a:xfrm>
            <a:custGeom>
              <a:avLst/>
              <a:gdLst/>
              <a:ahLst/>
              <a:cxnLst/>
              <a:rect r="r" b="b" t="t" l="l"/>
              <a:pathLst>
                <a:path h="500743" w="443158">
                  <a:moveTo>
                    <a:pt x="0" y="0"/>
                  </a:moveTo>
                  <a:lnTo>
                    <a:pt x="443158" y="0"/>
                  </a:lnTo>
                  <a:lnTo>
                    <a:pt x="443158" y="500743"/>
                  </a:lnTo>
                  <a:lnTo>
                    <a:pt x="0" y="500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755599" y="0"/>
              <a:ext cx="6605969" cy="482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Gotham 2"/>
                  <a:ea typeface="Gotham 2"/>
                  <a:cs typeface="Gotham 2"/>
                  <a:sym typeface="Gotham 2"/>
                </a:rPr>
                <a:t>Enthusiasm &amp; </a:t>
              </a:r>
              <a:r>
                <a:rPr lang="en-US" sz="2399">
                  <a:solidFill>
                    <a:srgbClr val="000000"/>
                  </a:solidFill>
                  <a:latin typeface="Gotham 2"/>
                  <a:ea typeface="Gotham 2"/>
                  <a:cs typeface="Gotham 2"/>
                  <a:sym typeface="Gotham 2"/>
                </a:rPr>
                <a:t>Interests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1622797"/>
              <a:ext cx="443158" cy="500743"/>
            </a:xfrm>
            <a:custGeom>
              <a:avLst/>
              <a:gdLst/>
              <a:ahLst/>
              <a:cxnLst/>
              <a:rect r="r" b="b" t="t" l="l"/>
              <a:pathLst>
                <a:path h="500743" w="443158">
                  <a:moveTo>
                    <a:pt x="0" y="0"/>
                  </a:moveTo>
                  <a:lnTo>
                    <a:pt x="443158" y="0"/>
                  </a:lnTo>
                  <a:lnTo>
                    <a:pt x="443158" y="500743"/>
                  </a:lnTo>
                  <a:lnTo>
                    <a:pt x="0" y="500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755599" y="1622797"/>
              <a:ext cx="2689750" cy="965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Gotham 2"/>
                  <a:ea typeface="Gotham 2"/>
                  <a:cs typeface="Gotham 2"/>
                  <a:sym typeface="Gotham 2"/>
                </a:rPr>
                <a:t>Are you an authority?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939756" y="2604404"/>
            <a:ext cx="1220638" cy="1220638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-1082023" y="6633896"/>
            <a:ext cx="1813543" cy="1813543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218803" y="3580641"/>
            <a:ext cx="3150161" cy="3150161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73106" t="-3958" r="-14953" b="-21415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482138" y="1511279"/>
            <a:ext cx="6974566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Gotham 2"/>
                <a:ea typeface="Gotham 2"/>
                <a:cs typeface="Gotham 2"/>
                <a:sym typeface="Gotham 2"/>
              </a:rPr>
              <a:t>NARROW YOUR SELECTION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17888" y="2424029"/>
            <a:ext cx="3420828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772432"/>
                </a:solidFill>
                <a:latin typeface="Gotham 3"/>
                <a:ea typeface="Gotham 3"/>
                <a:cs typeface="Gotham 3"/>
                <a:sym typeface="Gotham 3"/>
              </a:rPr>
              <a:t>Your Own Abilities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482138" y="251515"/>
            <a:ext cx="1157018" cy="960010"/>
          </a:xfrm>
          <a:custGeom>
            <a:avLst/>
            <a:gdLst/>
            <a:ahLst/>
            <a:cxnLst/>
            <a:rect r="r" b="b" t="t" l="l"/>
            <a:pathLst>
              <a:path h="960010" w="1157018">
                <a:moveTo>
                  <a:pt x="0" y="0"/>
                </a:moveTo>
                <a:lnTo>
                  <a:pt x="1157018" y="0"/>
                </a:lnTo>
                <a:lnTo>
                  <a:pt x="1157018" y="960010"/>
                </a:lnTo>
                <a:lnTo>
                  <a:pt x="0" y="9600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5400000">
            <a:off x="1920662" y="2658515"/>
            <a:ext cx="8476382" cy="2564106"/>
          </a:xfrm>
          <a:custGeom>
            <a:avLst/>
            <a:gdLst/>
            <a:ahLst/>
            <a:cxnLst/>
            <a:rect r="r" b="b" t="t" l="l"/>
            <a:pathLst>
              <a:path h="2564106" w="8476382">
                <a:moveTo>
                  <a:pt x="8476382" y="2564106"/>
                </a:moveTo>
                <a:lnTo>
                  <a:pt x="0" y="2564106"/>
                </a:lnTo>
                <a:lnTo>
                  <a:pt x="0" y="0"/>
                </a:lnTo>
                <a:lnTo>
                  <a:pt x="8476382" y="0"/>
                </a:lnTo>
                <a:lnTo>
                  <a:pt x="8476382" y="256410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198172" y="-161721"/>
            <a:ext cx="2998917" cy="7671178"/>
            <a:chOff x="0" y="0"/>
            <a:chExt cx="1110710" cy="28411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10710" cy="2841177"/>
            </a:xfrm>
            <a:custGeom>
              <a:avLst/>
              <a:gdLst/>
              <a:ahLst/>
              <a:cxnLst/>
              <a:rect r="r" b="b" t="t" l="l"/>
              <a:pathLst>
                <a:path h="2841177" w="1110710">
                  <a:moveTo>
                    <a:pt x="0" y="0"/>
                  </a:moveTo>
                  <a:lnTo>
                    <a:pt x="1110710" y="0"/>
                  </a:lnTo>
                  <a:lnTo>
                    <a:pt x="1110710" y="2841177"/>
                  </a:lnTo>
                  <a:lnTo>
                    <a:pt x="0" y="2841177"/>
                  </a:lnTo>
                  <a:close/>
                </a:path>
              </a:pathLst>
            </a:custGeom>
            <a:solidFill>
              <a:srgbClr val="00416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110710" cy="2879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40709" y="2353983"/>
            <a:ext cx="4400956" cy="3943414"/>
            <a:chOff x="0" y="0"/>
            <a:chExt cx="5867942" cy="5257885"/>
          </a:xfrm>
        </p:grpSpPr>
        <p:sp>
          <p:nvSpPr>
            <p:cNvPr name="Freeform 7" id="7"/>
            <p:cNvSpPr/>
            <p:nvPr/>
          </p:nvSpPr>
          <p:spPr>
            <a:xfrm flipH="false" flipV="false" rot="-5400000">
              <a:off x="-173909" y="173909"/>
              <a:ext cx="1145509" cy="797690"/>
            </a:xfrm>
            <a:custGeom>
              <a:avLst/>
              <a:gdLst/>
              <a:ahLst/>
              <a:cxnLst/>
              <a:rect r="r" b="b" t="t" l="l"/>
              <a:pathLst>
                <a:path h="797690" w="1145509">
                  <a:moveTo>
                    <a:pt x="0" y="0"/>
                  </a:moveTo>
                  <a:lnTo>
                    <a:pt x="1145508" y="0"/>
                  </a:lnTo>
                  <a:lnTo>
                    <a:pt x="1145508" y="797690"/>
                  </a:lnTo>
                  <a:lnTo>
                    <a:pt x="0" y="797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985200" y="0"/>
              <a:ext cx="4882742" cy="14478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E243C"/>
                  </a:solidFill>
                  <a:latin typeface="Gotham 2"/>
                  <a:ea typeface="Gotham 2"/>
                  <a:cs typeface="Gotham 2"/>
                  <a:sym typeface="Gotham 2"/>
                </a:rPr>
                <a:t>Is the topic specific enough for the time allotted?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-5400000">
              <a:off x="-173909" y="2078952"/>
              <a:ext cx="1145509" cy="797690"/>
            </a:xfrm>
            <a:custGeom>
              <a:avLst/>
              <a:gdLst/>
              <a:ahLst/>
              <a:cxnLst/>
              <a:rect r="r" b="b" t="t" l="l"/>
              <a:pathLst>
                <a:path h="797690" w="1145509">
                  <a:moveTo>
                    <a:pt x="0" y="0"/>
                  </a:moveTo>
                  <a:lnTo>
                    <a:pt x="1145508" y="0"/>
                  </a:lnTo>
                  <a:lnTo>
                    <a:pt x="1145508" y="797690"/>
                  </a:lnTo>
                  <a:lnTo>
                    <a:pt x="0" y="797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985200" y="1905042"/>
              <a:ext cx="4882742" cy="14478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E243C"/>
                  </a:solidFill>
                  <a:latin typeface="Gotham 2"/>
                  <a:ea typeface="Gotham 2"/>
                  <a:cs typeface="Gotham 2"/>
                  <a:sym typeface="Gotham 2"/>
                </a:rPr>
                <a:t>Do the sub-points support the topic and add to the speech?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-5400000">
              <a:off x="-173909" y="4135140"/>
              <a:ext cx="1145509" cy="797690"/>
            </a:xfrm>
            <a:custGeom>
              <a:avLst/>
              <a:gdLst/>
              <a:ahLst/>
              <a:cxnLst/>
              <a:rect r="r" b="b" t="t" l="l"/>
              <a:pathLst>
                <a:path h="797690" w="1145509">
                  <a:moveTo>
                    <a:pt x="0" y="0"/>
                  </a:moveTo>
                  <a:lnTo>
                    <a:pt x="1145508" y="0"/>
                  </a:lnTo>
                  <a:lnTo>
                    <a:pt x="1145508" y="797690"/>
                  </a:lnTo>
                  <a:lnTo>
                    <a:pt x="0" y="797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985200" y="3810085"/>
              <a:ext cx="4882742" cy="14478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E243C"/>
                  </a:solidFill>
                  <a:latin typeface="Gotham 2"/>
                  <a:ea typeface="Gotham 2"/>
                  <a:cs typeface="Gotham 2"/>
                  <a:sym typeface="Gotham 2"/>
                </a:rPr>
                <a:t>What can be cut from the body of the speech?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-6557104">
            <a:off x="-2313986" y="3955087"/>
            <a:ext cx="6306336" cy="3988757"/>
          </a:xfrm>
          <a:custGeom>
            <a:avLst/>
            <a:gdLst/>
            <a:ahLst/>
            <a:cxnLst/>
            <a:rect r="r" b="b" t="t" l="l"/>
            <a:pathLst>
              <a:path h="3988757" w="6306336">
                <a:moveTo>
                  <a:pt x="0" y="0"/>
                </a:moveTo>
                <a:lnTo>
                  <a:pt x="6306336" y="0"/>
                </a:lnTo>
                <a:lnTo>
                  <a:pt x="6306336" y="3988758"/>
                </a:lnTo>
                <a:lnTo>
                  <a:pt x="0" y="39887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555331" y="4325690"/>
            <a:ext cx="1906130" cy="1906130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AEC"/>
              </a:solidFill>
              <a:prstDash val="lgDash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202918" y="-568709"/>
            <a:ext cx="1137418" cy="1137418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540709" y="251515"/>
            <a:ext cx="1157018" cy="960010"/>
          </a:xfrm>
          <a:custGeom>
            <a:avLst/>
            <a:gdLst/>
            <a:ahLst/>
            <a:cxnLst/>
            <a:rect r="r" b="b" t="t" l="l"/>
            <a:pathLst>
              <a:path h="960010" w="1157018">
                <a:moveTo>
                  <a:pt x="0" y="0"/>
                </a:moveTo>
                <a:lnTo>
                  <a:pt x="1157018" y="0"/>
                </a:lnTo>
                <a:lnTo>
                  <a:pt x="1157018" y="960010"/>
                </a:lnTo>
                <a:lnTo>
                  <a:pt x="0" y="9600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914041" y="817245"/>
            <a:ext cx="3275402" cy="16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20"/>
              </a:lnSpc>
            </a:pPr>
            <a:r>
              <a:rPr lang="en-US" sz="3600">
                <a:solidFill>
                  <a:srgbClr val="FFFFFF"/>
                </a:solidFill>
                <a:latin typeface="Gotham 2"/>
                <a:ea typeface="Gotham 2"/>
                <a:cs typeface="Gotham 2"/>
                <a:sym typeface="Gotham 2"/>
              </a:rPr>
              <a:t>NARROW YOUR SELECTION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40709" y="1543963"/>
            <a:ext cx="3420828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772432"/>
                </a:solidFill>
                <a:latin typeface="Gotham 3"/>
                <a:ea typeface="Gotham 3"/>
                <a:cs typeface="Gotham 3"/>
                <a:sym typeface="Gotham 3"/>
              </a:rPr>
              <a:t>Be Specific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6557104">
            <a:off x="6185138" y="559263"/>
            <a:ext cx="8680917" cy="5490680"/>
          </a:xfrm>
          <a:custGeom>
            <a:avLst/>
            <a:gdLst/>
            <a:ahLst/>
            <a:cxnLst/>
            <a:rect r="r" b="b" t="t" l="l"/>
            <a:pathLst>
              <a:path h="5490680" w="8680917">
                <a:moveTo>
                  <a:pt x="8680917" y="0"/>
                </a:moveTo>
                <a:lnTo>
                  <a:pt x="0" y="0"/>
                </a:lnTo>
                <a:lnTo>
                  <a:pt x="0" y="5490680"/>
                </a:lnTo>
                <a:lnTo>
                  <a:pt x="8680917" y="5490680"/>
                </a:lnTo>
                <a:lnTo>
                  <a:pt x="868091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014514" y="-808580"/>
            <a:ext cx="1990725" cy="199072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7624690" y="1911852"/>
            <a:ext cx="736229" cy="73622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24415F"/>
              </a:solidFill>
              <a:prstDash val="lgDash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true" rot="76897">
            <a:off x="-172178" y="4982036"/>
            <a:ext cx="10196505" cy="3925654"/>
          </a:xfrm>
          <a:custGeom>
            <a:avLst/>
            <a:gdLst/>
            <a:ahLst/>
            <a:cxnLst/>
            <a:rect r="r" b="b" t="t" l="l"/>
            <a:pathLst>
              <a:path h="3925654" w="10196505">
                <a:moveTo>
                  <a:pt x="0" y="3925655"/>
                </a:moveTo>
                <a:lnTo>
                  <a:pt x="10196505" y="3925655"/>
                </a:lnTo>
                <a:lnTo>
                  <a:pt x="10196505" y="0"/>
                </a:lnTo>
                <a:lnTo>
                  <a:pt x="0" y="0"/>
                </a:lnTo>
                <a:lnTo>
                  <a:pt x="0" y="392565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26766" y="1455107"/>
            <a:ext cx="7100067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772432"/>
                </a:solidFill>
                <a:latin typeface="Gotham 2"/>
                <a:ea typeface="Gotham 2"/>
                <a:cs typeface="Gotham 2"/>
                <a:sym typeface="Gotham 2"/>
              </a:rPr>
              <a:t>CONCLUSION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47317" y="2436182"/>
            <a:ext cx="5658966" cy="19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0"/>
              </a:lnSpc>
              <a:spcBef>
                <a:spcPct val="0"/>
              </a:spcBef>
            </a:pPr>
            <a:r>
              <a:rPr lang="en-US" sz="3200">
                <a:solidFill>
                  <a:srgbClr val="004165"/>
                </a:solidFill>
                <a:latin typeface="Gotham 4"/>
                <a:ea typeface="Gotham 4"/>
                <a:cs typeface="Gotham 4"/>
                <a:sym typeface="Gotham 4"/>
              </a:rPr>
              <a:t>Pe</a:t>
            </a:r>
            <a:r>
              <a:rPr lang="en-US" sz="3200">
                <a:solidFill>
                  <a:srgbClr val="004165"/>
                </a:solidFill>
                <a:latin typeface="Gotham 4"/>
                <a:ea typeface="Gotham 4"/>
                <a:cs typeface="Gotham 4"/>
                <a:sym typeface="Gotham 4"/>
              </a:rPr>
              <a:t>rsonal Experience + </a:t>
            </a:r>
          </a:p>
          <a:p>
            <a:pPr algn="ctr">
              <a:lnSpc>
                <a:spcPts val="3840"/>
              </a:lnSpc>
              <a:spcBef>
                <a:spcPct val="0"/>
              </a:spcBef>
            </a:pPr>
            <a:r>
              <a:rPr lang="en-US" sz="3200">
                <a:solidFill>
                  <a:srgbClr val="004165"/>
                </a:solidFill>
                <a:latin typeface="Gotham 4"/>
                <a:ea typeface="Gotham 4"/>
                <a:cs typeface="Gotham 4"/>
                <a:sym typeface="Gotham 4"/>
              </a:rPr>
              <a:t>Resources + </a:t>
            </a:r>
          </a:p>
          <a:p>
            <a:pPr algn="ctr">
              <a:lnSpc>
                <a:spcPts val="3840"/>
              </a:lnSpc>
              <a:spcBef>
                <a:spcPct val="0"/>
              </a:spcBef>
            </a:pPr>
            <a:r>
              <a:rPr lang="en-US" sz="3200">
                <a:solidFill>
                  <a:srgbClr val="004165"/>
                </a:solidFill>
                <a:latin typeface="Gotham 4"/>
                <a:ea typeface="Gotham 4"/>
                <a:cs typeface="Gotham 4"/>
                <a:sym typeface="Gotham 4"/>
              </a:rPr>
              <a:t>Consideration = </a:t>
            </a:r>
          </a:p>
          <a:p>
            <a:pPr algn="ctr">
              <a:lnSpc>
                <a:spcPts val="3840"/>
              </a:lnSpc>
              <a:spcBef>
                <a:spcPct val="0"/>
              </a:spcBef>
            </a:pPr>
            <a:r>
              <a:rPr lang="en-US" sz="3200">
                <a:solidFill>
                  <a:srgbClr val="004165"/>
                </a:solidFill>
                <a:latin typeface="Gotham 4"/>
                <a:ea typeface="Gotham 4"/>
                <a:cs typeface="Gotham 4"/>
                <a:sym typeface="Gotham 4"/>
              </a:rPr>
              <a:t>An Excellent Speech Topic!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471436" y="333414"/>
            <a:ext cx="2045804" cy="1697462"/>
          </a:xfrm>
          <a:custGeom>
            <a:avLst/>
            <a:gdLst/>
            <a:ahLst/>
            <a:cxnLst/>
            <a:rect r="r" b="b" t="t" l="l"/>
            <a:pathLst>
              <a:path h="1697462" w="2045804">
                <a:moveTo>
                  <a:pt x="0" y="0"/>
                </a:moveTo>
                <a:lnTo>
                  <a:pt x="2045804" y="0"/>
                </a:lnTo>
                <a:lnTo>
                  <a:pt x="2045804" y="1697461"/>
                </a:lnTo>
                <a:lnTo>
                  <a:pt x="0" y="16974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DAHAYbOz5l0</dc:identifier>
  <dcterms:modified xsi:type="dcterms:W3CDTF">2011-08-01T06:04:30Z</dcterms:modified>
  <cp:revision>1</cp:revision>
  <dc:title>Selecting-your-topic.ppt</dc:title>
</cp:coreProperties>
</file>